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56" r:id="rId3"/>
    <p:sldId id="257" r:id="rId4"/>
    <p:sldId id="268" r:id="rId5"/>
    <p:sldId id="271" r:id="rId6"/>
    <p:sldId id="301" r:id="rId7"/>
    <p:sldId id="280" r:id="rId8"/>
    <p:sldId id="323" r:id="rId9"/>
    <p:sldId id="314" r:id="rId10"/>
    <p:sldId id="319" r:id="rId11"/>
    <p:sldId id="278" r:id="rId12"/>
    <p:sldId id="281" r:id="rId13"/>
    <p:sldId id="285" r:id="rId14"/>
    <p:sldId id="279" r:id="rId15"/>
    <p:sldId id="275" r:id="rId16"/>
    <p:sldId id="320" r:id="rId17"/>
    <p:sldId id="289" r:id="rId18"/>
    <p:sldId id="322" r:id="rId19"/>
    <p:sldId id="327" r:id="rId20"/>
    <p:sldId id="309" r:id="rId21"/>
    <p:sldId id="294" r:id="rId22"/>
    <p:sldId id="310" r:id="rId23"/>
    <p:sldId id="296" r:id="rId24"/>
    <p:sldId id="311" r:id="rId25"/>
    <p:sldId id="295" r:id="rId26"/>
    <p:sldId id="312" r:id="rId27"/>
    <p:sldId id="316" r:id="rId28"/>
    <p:sldId id="313" r:id="rId29"/>
    <p:sldId id="317" r:id="rId30"/>
    <p:sldId id="318" r:id="rId31"/>
    <p:sldId id="321" r:id="rId32"/>
    <p:sldId id="325" r:id="rId33"/>
    <p:sldId id="326" r:id="rId34"/>
    <p:sldId id="315" r:id="rId35"/>
    <p:sldId id="324" r:id="rId36"/>
    <p:sldId id="258" r:id="rId37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61"/>
    <a:srgbClr val="00A4D7"/>
    <a:srgbClr val="319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napToObjects="1">
      <p:cViewPr>
        <p:scale>
          <a:sx n="140" d="100"/>
          <a:sy n="140" d="100"/>
        </p:scale>
        <p:origin x="-102" y="-2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15/05/2019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556B8-3C05-4199-BE05-FD105B6FD520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9E074-E7A9-4FEF-9469-B07D2969A2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08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20EBA7A-3EC1-4F0F-AB5C-13A730B576CF}" type="datetime1">
              <a:rPr lang="fr-FR" smtClean="0"/>
              <a:t>15/05/2019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FCF9C01-6708-469F-8248-844164716410}" type="datetime1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FFF661BE-58E4-4BB6-BBB6-ACED1DAB6494}" type="datetime1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EA43628-1123-4D6D-92E4-E4F7D6477E7C}" type="datetime1">
              <a:rPr lang="fr-FR" smtClean="0"/>
              <a:t>15/05/2019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799412A-E985-4865-81BB-D3CBCB773FCF}" type="datetime1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2C359F7A-7C48-4924-A861-7FC47F462FE1}" type="datetime1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DD4268E0-1EFB-4B7A-8666-377F78F76B81}" type="datetime1">
              <a:rPr lang="fr-FR" smtClean="0"/>
              <a:t>15/05/2019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2812F0E3-DB94-482E-8A2A-16787D6033A6}" type="datetime1">
              <a:rPr lang="fr-FR" smtClean="0"/>
              <a:t>15/05/2019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E7C75C65-7527-41FB-8811-6670BEF6A0CF}" type="datetime1">
              <a:rPr lang="fr-FR" smtClean="0"/>
              <a:t>15/05/2019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1FA177BB-5272-4691-9F2A-4870D694EE38}" type="datetime1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693A2DB-071E-4733-AE9C-7A0B9765AA7D}" type="datetime1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xmlns="" id="{F6BBC617-8358-4A7A-993C-C2DC61FDFE69}"/>
              </a:ext>
            </a:extLst>
          </p:cNvPr>
          <p:cNvSpPr txBox="1">
            <a:spLocks/>
          </p:cNvSpPr>
          <p:nvPr/>
        </p:nvSpPr>
        <p:spPr>
          <a:xfrm>
            <a:off x="1335883" y="248053"/>
            <a:ext cx="7179468" cy="494897"/>
          </a:xfrm>
          <a:prstGeom prst="rect">
            <a:avLst/>
          </a:prstGeom>
        </p:spPr>
        <p:txBody>
          <a:bodyPr vert="horz" lIns="0" tIns="0" bIns="0"/>
          <a:lstStyle>
            <a:lvl1pPr marL="0" indent="0" algn="l" defTabSz="457200" rtl="0" eaLnBrk="1" latinLnBrk="0" hangingPunct="1">
              <a:lnSpc>
                <a:spcPts val="3840"/>
              </a:lnSpc>
              <a:spcBef>
                <a:spcPct val="20000"/>
              </a:spcBef>
              <a:buFontTx/>
              <a:buNone/>
              <a:defRPr sz="3400" kern="12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70C0"/>
                </a:solidFill>
              </a:rPr>
              <a:t>Projet Développement : </a:t>
            </a:r>
            <a:r>
              <a:rPr lang="fr-FR" sz="3200" dirty="0" err="1">
                <a:solidFill>
                  <a:srgbClr val="0070C0"/>
                </a:solidFill>
              </a:rPr>
              <a:t>Easy</a:t>
            </a:r>
            <a:r>
              <a:rPr lang="fr-FR" sz="3200" dirty="0">
                <a:solidFill>
                  <a:srgbClr val="0070C0"/>
                </a:solidFill>
              </a:rPr>
              <a:t> GNSS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0A1BA6-5670-4699-B729-0F62F5AB68B3}"/>
              </a:ext>
            </a:extLst>
          </p:cNvPr>
          <p:cNvSpPr/>
          <p:nvPr/>
        </p:nvSpPr>
        <p:spPr>
          <a:xfrm>
            <a:off x="1092994" y="826287"/>
            <a:ext cx="7879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92D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Développement d’un logiciel pour GNSS low-cost</a:t>
            </a:r>
            <a:endParaRPr lang="en-GB" sz="2400" dirty="0">
              <a:solidFill>
                <a:srgbClr val="92D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6A46246-5555-46A2-98C9-96D8F9FF16FC}"/>
              </a:ext>
            </a:extLst>
          </p:cNvPr>
          <p:cNvSpPr/>
          <p:nvPr/>
        </p:nvSpPr>
        <p:spPr>
          <a:xfrm>
            <a:off x="2150269" y="1392410"/>
            <a:ext cx="5022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Segoe UI Black" panose="020B0A02040204020203" pitchFamily="34" charset="0"/>
                <a:ea typeface="Segoe UI Black" panose="020B0A02040204020203" pitchFamily="34" charset="0"/>
              </a:rPr>
              <a:t>Nassim CHEBBAH (Chef de projet)</a:t>
            </a:r>
          </a:p>
          <a:p>
            <a:r>
              <a:rPr lang="fr-FR" dirty="0">
                <a:latin typeface="Segoe UI Black" panose="020B0A02040204020203" pitchFamily="34" charset="0"/>
                <a:ea typeface="Segoe UI Black" panose="020B0A02040204020203" pitchFamily="34" charset="0"/>
              </a:rPr>
              <a:t>Arthur FAVREAU</a:t>
            </a:r>
          </a:p>
          <a:p>
            <a:r>
              <a:rPr lang="fr-FR" dirty="0">
                <a:latin typeface="Segoe UI Black" panose="020B0A02040204020203" pitchFamily="34" charset="0"/>
                <a:ea typeface="Segoe UI Black" panose="020B0A02040204020203" pitchFamily="34" charset="0"/>
              </a:rPr>
              <a:t>Edgar LENHOF</a:t>
            </a:r>
          </a:p>
          <a:p>
            <a:r>
              <a:rPr lang="fr-F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Sanam</a:t>
            </a:r>
            <a:r>
              <a:rPr lang="fr-FR" dirty="0">
                <a:latin typeface="Segoe UI Black" panose="020B0A02040204020203" pitchFamily="34" charset="0"/>
                <a:ea typeface="Segoe UI Black" panose="020B0A02040204020203" pitchFamily="34" charset="0"/>
              </a:rPr>
              <a:t> MONANY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03C5BB7-65DA-4BA0-B692-937E6C57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71289"/>
            <a:ext cx="1783556" cy="2151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5207EB6-E870-40B3-A534-139F40EC6BA1}"/>
              </a:ext>
            </a:extLst>
          </p:cNvPr>
          <p:cNvSpPr/>
          <p:nvPr/>
        </p:nvSpPr>
        <p:spPr>
          <a:xfrm>
            <a:off x="257175" y="3489288"/>
            <a:ext cx="1783556" cy="1493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2805636" cy="272821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066397"/>
            <a:ext cx="7887629" cy="3837788"/>
          </a:xfrm>
        </p:spPr>
        <p:txBody>
          <a:bodyPr/>
          <a:lstStyle/>
          <a:p>
            <a:r>
              <a:rPr lang="fr-FR" sz="2000" dirty="0"/>
              <a:t>Réécrire le code de </a:t>
            </a:r>
            <a:r>
              <a:rPr lang="fr-FR" sz="2000" dirty="0" err="1"/>
              <a:t>RTKBase</a:t>
            </a:r>
            <a:r>
              <a:rPr lang="fr-FR" sz="2000" dirty="0"/>
              <a:t> en Python</a:t>
            </a:r>
          </a:p>
          <a:p>
            <a:endParaRPr lang="fr-FR" sz="2000" dirty="0"/>
          </a:p>
          <a:p>
            <a:r>
              <a:rPr lang="fr-FR" sz="2000" dirty="0"/>
              <a:t>Ajouter des fonctionnalités à </a:t>
            </a:r>
            <a:r>
              <a:rPr lang="fr-FR" sz="2000" dirty="0" err="1"/>
              <a:t>TouchRTKStation</a:t>
            </a:r>
            <a:endParaRPr lang="fr-FR" sz="2000" dirty="0">
              <a:solidFill>
                <a:srgbClr val="000000"/>
              </a:solidFill>
              <a:latin typeface="Segoe UI Semilight" panose="020B0402040204020203" pitchFamily="34" charset="0"/>
              <a:ea typeface="+mn-ea"/>
            </a:endParaRPr>
          </a:p>
          <a:p>
            <a:endParaRPr lang="fr-FR" sz="2000" dirty="0">
              <a:solidFill>
                <a:srgbClr val="123A6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fr-FR" sz="2000" dirty="0"/>
              <a:t>Rendre le code simple à comprendre et à reprendre</a:t>
            </a:r>
          </a:p>
          <a:p>
            <a:endParaRPr lang="fr-FR" sz="2000" dirty="0"/>
          </a:p>
          <a:p>
            <a:r>
              <a:rPr lang="fr-FR" sz="2000" dirty="0"/>
              <a:t>Fournir une documentation adaptée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OBJECTIFS &amp; BESOINS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194A329-7E2D-49DF-A781-473D1056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10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2569892" cy="272821"/>
          </a:xfrm>
        </p:spPr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062993"/>
            <a:ext cx="8395746" cy="3530438"/>
          </a:xfrm>
        </p:spPr>
        <p:txBody>
          <a:bodyPr/>
          <a:lstStyle/>
          <a:p>
            <a:r>
              <a:rPr lang="fr-FR" sz="1800" dirty="0"/>
              <a:t>Ajouter des fonctions de post-</a:t>
            </a:r>
            <a:r>
              <a:rPr lang="fr-FR" sz="1800" dirty="0" err="1"/>
              <a:t>processing</a:t>
            </a:r>
            <a:r>
              <a:rPr lang="fr-FR" sz="1800" dirty="0"/>
              <a:t> (</a:t>
            </a:r>
            <a:r>
              <a:rPr lang="fr-FR" sz="1800" dirty="0">
                <a:solidFill>
                  <a:srgbClr val="FF0000"/>
                </a:solidFill>
              </a:rPr>
              <a:t>Priorité 0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Ajouter tous les modes de calcul de </a:t>
            </a:r>
            <a:r>
              <a:rPr lang="fr-FR" sz="1800" dirty="0" err="1"/>
              <a:t>RTKBase</a:t>
            </a:r>
            <a:r>
              <a:rPr lang="fr-FR" sz="1800" dirty="0"/>
              <a:t> (</a:t>
            </a:r>
            <a:r>
              <a:rPr lang="fr-FR" sz="1800" dirty="0">
                <a:solidFill>
                  <a:srgbClr val="FF0000"/>
                </a:solidFill>
              </a:rPr>
              <a:t>Priorité 0</a:t>
            </a:r>
            <a:r>
              <a:rPr lang="fr-FR" sz="1800" dirty="0"/>
              <a:t>) </a:t>
            </a:r>
          </a:p>
          <a:p>
            <a:endParaRPr lang="fr-FR" sz="800" dirty="0"/>
          </a:p>
          <a:p>
            <a:r>
              <a:rPr lang="fr-FR" sz="1800" dirty="0"/>
              <a:t>Ajouter de nouveaux paramètres dans </a:t>
            </a:r>
            <a:r>
              <a:rPr lang="fr-FR" sz="1800" dirty="0" err="1"/>
              <a:t>RTKBase</a:t>
            </a:r>
            <a:r>
              <a:rPr lang="fr-FR" sz="1800" dirty="0"/>
              <a:t> (</a:t>
            </a:r>
            <a:r>
              <a:rPr lang="fr-FR" sz="1800" dirty="0">
                <a:solidFill>
                  <a:srgbClr val="FF0000"/>
                </a:solidFill>
              </a:rPr>
              <a:t>Priorité 0</a:t>
            </a:r>
            <a:r>
              <a:rPr lang="fr-FR" sz="1800" dirty="0"/>
              <a:t>) 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Rendre le code compatible avec l'écran 5 pouces de </a:t>
            </a:r>
            <a:r>
              <a:rPr lang="fr-FR" sz="1800" dirty="0" err="1"/>
              <a:t>RTKBase</a:t>
            </a:r>
            <a:r>
              <a:rPr lang="fr-FR" sz="1800" dirty="0"/>
              <a:t> et le 4 pouces de </a:t>
            </a:r>
            <a:r>
              <a:rPr lang="fr-FR" sz="1800" dirty="0" err="1"/>
              <a:t>TouchRTKStation</a:t>
            </a:r>
            <a:r>
              <a:rPr lang="fr-FR" sz="1800" dirty="0"/>
              <a:t> (</a:t>
            </a:r>
            <a:r>
              <a:rPr lang="fr-FR" sz="1800" dirty="0">
                <a:solidFill>
                  <a:srgbClr val="FFC000"/>
                </a:solidFill>
              </a:rPr>
              <a:t>Priorité 1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Sur le Rover : Configurer automatiquement la position de la base (</a:t>
            </a:r>
            <a:r>
              <a:rPr lang="fr-FR" sz="1800" dirty="0">
                <a:solidFill>
                  <a:srgbClr val="FFC000"/>
                </a:solidFill>
              </a:rPr>
              <a:t>Priorité 1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Rendre l’affichage de l’interface plus ergonomique (</a:t>
            </a:r>
            <a:r>
              <a:rPr lang="fr-FR" sz="1800" dirty="0">
                <a:solidFill>
                  <a:srgbClr val="00B050"/>
                </a:solidFill>
              </a:rPr>
              <a:t>Priorité 2</a:t>
            </a:r>
            <a:r>
              <a:rPr lang="fr-FR" sz="1800" dirty="0"/>
              <a:t>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OBJECTIFS &amp; BESOINS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EBE22835-28A1-400B-82C3-4D7784C4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11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8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2911" y="385360"/>
            <a:ext cx="4009058" cy="272821"/>
          </a:xfrm>
        </p:spPr>
        <p:txBody>
          <a:bodyPr/>
          <a:lstStyle/>
          <a:p>
            <a:r>
              <a:rPr lang="fr-FR" dirty="0"/>
              <a:t>Diagrammes de cas d’utilisation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OBJECTIFS &amp; BESOINS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FA8EEEC6-5B7B-4093-971F-8FDD979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93" y="1362478"/>
            <a:ext cx="4193207" cy="339566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CBC89E6D-F888-4FE8-B8B8-4BB31890C9CE}"/>
              </a:ext>
            </a:extLst>
          </p:cNvPr>
          <p:cNvSpPr txBox="1">
            <a:spLocks/>
          </p:cNvSpPr>
          <p:nvPr/>
        </p:nvSpPr>
        <p:spPr>
          <a:xfrm>
            <a:off x="1491382" y="870582"/>
            <a:ext cx="1801887" cy="4381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EasyGNSS</a:t>
            </a:r>
            <a:endParaRPr lang="fr-FR" sz="20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xmlns="" id="{A6989324-2B0F-4094-8EC9-D54A39A5F155}"/>
              </a:ext>
            </a:extLst>
          </p:cNvPr>
          <p:cNvSpPr txBox="1">
            <a:spLocks/>
          </p:cNvSpPr>
          <p:nvPr/>
        </p:nvSpPr>
        <p:spPr>
          <a:xfrm>
            <a:off x="5469427" y="870582"/>
            <a:ext cx="2720938" cy="4381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TouchRTKStation</a:t>
            </a:r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BCC94747-1DDE-4782-B753-79F0C81E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12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8C5BCFD8-451D-4A29-88E0-7121212E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0" y="1371600"/>
            <a:ext cx="4193208" cy="33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227117" cy="272821"/>
          </a:xfrm>
        </p:spPr>
        <p:txBody>
          <a:bodyPr/>
          <a:lstStyle/>
          <a:p>
            <a:r>
              <a:rPr lang="fr-FR" dirty="0"/>
              <a:t>Contraintes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066037"/>
            <a:ext cx="7887629" cy="3838148"/>
          </a:xfrm>
        </p:spPr>
        <p:txBody>
          <a:bodyPr/>
          <a:lstStyle/>
          <a:p>
            <a:r>
              <a:rPr lang="fr-FR" sz="2000" dirty="0"/>
              <a:t>Faire un fork du code de </a:t>
            </a:r>
            <a:r>
              <a:rPr lang="fr-FR" sz="2000" dirty="0" err="1"/>
              <a:t>TouchRTKStation</a:t>
            </a:r>
            <a:r>
              <a:rPr lang="fr-FR" sz="2000" dirty="0"/>
              <a:t> sur GitHub</a:t>
            </a:r>
          </a:p>
          <a:p>
            <a:endParaRPr lang="fr-FR" sz="2000" dirty="0"/>
          </a:p>
          <a:p>
            <a:r>
              <a:rPr lang="fr-FR" sz="2000" dirty="0"/>
              <a:t>Utiliser exclusivement le langage Python et l’anglais</a:t>
            </a:r>
          </a:p>
          <a:p>
            <a:endParaRPr lang="fr-FR" sz="2000" dirty="0"/>
          </a:p>
          <a:p>
            <a:r>
              <a:rPr lang="fr-FR" sz="2000" dirty="0"/>
              <a:t>Travailler en priorité avec des outils Open Source</a:t>
            </a:r>
          </a:p>
          <a:p>
            <a:endParaRPr lang="fr-FR" sz="2000" dirty="0"/>
          </a:p>
          <a:p>
            <a:r>
              <a:rPr lang="fr-FR" sz="2000" dirty="0"/>
              <a:t>Faire un code clair et bien commenté</a:t>
            </a:r>
          </a:p>
          <a:p>
            <a:endParaRPr lang="fr-FR" sz="2000" dirty="0"/>
          </a:p>
          <a:p>
            <a:r>
              <a:rPr lang="fr-FR" sz="2000" dirty="0"/>
              <a:t>Utiliser des noms de variables adaptés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OBJECTIFS &amp; BESOINS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EDDF8FA-B3E6-4E85-A75C-ED971283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13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341417" cy="272821"/>
          </a:xfrm>
        </p:spPr>
        <p:txBody>
          <a:bodyPr/>
          <a:lstStyle/>
          <a:p>
            <a:r>
              <a:rPr lang="fr-FR" dirty="0"/>
              <a:t>Enjeux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OBJECTIFS &amp; BESOINS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xmlns="" id="{0DB36D4C-6F28-49B2-A595-86F8CFAFA74F}"/>
              </a:ext>
            </a:extLst>
          </p:cNvPr>
          <p:cNvSpPr txBox="1">
            <a:spLocks/>
          </p:cNvSpPr>
          <p:nvPr/>
        </p:nvSpPr>
        <p:spPr>
          <a:xfrm>
            <a:off x="564053" y="3262378"/>
            <a:ext cx="5803106" cy="732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xmlns="" id="{3D2D0797-3D3E-454D-ABBB-CA2AA250F4C4}"/>
              </a:ext>
            </a:extLst>
          </p:cNvPr>
          <p:cNvSpPr txBox="1">
            <a:spLocks/>
          </p:cNvSpPr>
          <p:nvPr/>
        </p:nvSpPr>
        <p:spPr>
          <a:xfrm>
            <a:off x="561975" y="1071881"/>
            <a:ext cx="7231856" cy="39590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Faire vivre le projet démarré il y a déjà 3 ans</a:t>
            </a:r>
          </a:p>
          <a:p>
            <a:endParaRPr lang="fr-FR" sz="1800" dirty="0"/>
          </a:p>
          <a:p>
            <a:r>
              <a:rPr lang="fr-FR" sz="1800" dirty="0"/>
              <a:t>Fournir un outil prêt à l’emploi à la communauté</a:t>
            </a:r>
          </a:p>
          <a:p>
            <a:endParaRPr lang="fr-FR" sz="1800" dirty="0"/>
          </a:p>
          <a:p>
            <a:r>
              <a:rPr lang="fr-FR" sz="1800" dirty="0"/>
              <a:t>Montrer l’intérêt de l’école pour ce projet</a:t>
            </a:r>
          </a:p>
          <a:p>
            <a:endParaRPr lang="fr-FR" sz="1800" dirty="0"/>
          </a:p>
          <a:p>
            <a:r>
              <a:rPr lang="fr-FR" sz="1800" dirty="0"/>
              <a:t>Permettre aux ING1 de tester notre GNSS low-cost pendant le stage à Forcalquier</a:t>
            </a:r>
          </a:p>
          <a:p>
            <a:endParaRPr lang="fr-FR" sz="1800" dirty="0"/>
          </a:p>
          <a:p>
            <a:r>
              <a:rPr lang="fr-FR" sz="1800" dirty="0"/>
              <a:t>Maintenir un partenariat durable entre l’ENSG et les commanditaires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xmlns="" id="{29FD2BB6-6EE9-4701-B3A3-C14CE0AF14EA}"/>
              </a:ext>
            </a:extLst>
          </p:cNvPr>
          <p:cNvSpPr txBox="1">
            <a:spLocks/>
          </p:cNvSpPr>
          <p:nvPr/>
        </p:nvSpPr>
        <p:spPr>
          <a:xfrm>
            <a:off x="563014" y="1758893"/>
            <a:ext cx="6688931" cy="414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xmlns="" id="{8043E3AD-ABBB-4160-9A1E-55EA6421A507}"/>
              </a:ext>
            </a:extLst>
          </p:cNvPr>
          <p:cNvSpPr txBox="1">
            <a:spLocks/>
          </p:cNvSpPr>
          <p:nvPr/>
        </p:nvSpPr>
        <p:spPr>
          <a:xfrm>
            <a:off x="2271712" y="203268"/>
            <a:ext cx="5803106" cy="732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8C01AB67-4EF7-455D-9B34-E7080D6D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14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5ADAA66-7AB3-485C-8982-85CBC7678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958" y="3729037"/>
            <a:ext cx="7868841" cy="615399"/>
          </a:xfrm>
        </p:spPr>
        <p:txBody>
          <a:bodyPr/>
          <a:lstStyle/>
          <a:p>
            <a:r>
              <a:rPr lang="fr-FR" sz="5400" dirty="0"/>
              <a:t>III – Etude technique</a:t>
            </a:r>
          </a:p>
          <a:p>
            <a:endParaRPr lang="fr-FR" sz="5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EBED6F0-8F6E-4606-BC2C-3042CB95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15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7" y="385360"/>
            <a:ext cx="3834337" cy="272821"/>
          </a:xfrm>
        </p:spPr>
        <p:txBody>
          <a:bodyPr/>
          <a:lstStyle/>
          <a:p>
            <a:r>
              <a:rPr lang="fr-FR" dirty="0"/>
              <a:t>Diagramme de déploiement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B128BC11-396A-4891-B06B-5427B8ED3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474" y="931001"/>
            <a:ext cx="6425051" cy="4032523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CD1EBC5-3E6E-49C5-BCDA-0D9A7C91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16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26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557404" cy="272821"/>
          </a:xfrm>
        </p:spPr>
        <p:txBody>
          <a:bodyPr/>
          <a:lstStyle/>
          <a:p>
            <a:r>
              <a:rPr lang="fr-FR" dirty="0"/>
              <a:t>Diagramme de classes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CD1EBC5-3E6E-49C5-BCDA-0D9A7C91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17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90E70E8A-E6D9-477F-BFED-5F1A71A5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1" y="797414"/>
            <a:ext cx="7265194" cy="39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5ADAA66-7AB3-485C-8982-85CBC7678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958" y="3729037"/>
            <a:ext cx="7868841" cy="615399"/>
          </a:xfrm>
        </p:spPr>
        <p:txBody>
          <a:bodyPr/>
          <a:lstStyle/>
          <a:p>
            <a:r>
              <a:rPr lang="fr-FR" sz="5400" dirty="0"/>
              <a:t>IV – Réalisation &amp; Suivi</a:t>
            </a:r>
          </a:p>
          <a:p>
            <a:endParaRPr lang="fr-FR" sz="5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EBED6F0-8F6E-4606-BC2C-3042CB95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18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720037" cy="272821"/>
          </a:xfrm>
        </p:spPr>
        <p:txBody>
          <a:bodyPr/>
          <a:lstStyle/>
          <a:p>
            <a:r>
              <a:rPr lang="fr-FR" dirty="0"/>
              <a:t>Risques identifiés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7169" y="798536"/>
            <a:ext cx="8658225" cy="4341279"/>
          </a:xfrm>
        </p:spPr>
        <p:txBody>
          <a:bodyPr/>
          <a:lstStyle/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Perte ou dégradation de matériel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0000"/>
                </a:solidFill>
              </a:rPr>
              <a:t>Majeure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Perte de données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C000"/>
                </a:solidFill>
              </a:rPr>
              <a:t>Modérée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pPr marL="0" indent="0">
              <a:buNone/>
            </a:pPr>
            <a:endParaRPr lang="fr-FR" sz="100" dirty="0"/>
          </a:p>
          <a:p>
            <a:r>
              <a:rPr lang="fr-FR" sz="1800" dirty="0"/>
              <a:t>Problèmes de communication avec les commanditaires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100" dirty="0"/>
          </a:p>
          <a:p>
            <a:endParaRPr lang="fr-FR" sz="500" dirty="0"/>
          </a:p>
          <a:p>
            <a:r>
              <a:rPr lang="fr-FR" sz="1800" dirty="0"/>
              <a:t>Conflits avec les commanditaires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C000"/>
                </a:solidFill>
              </a:rPr>
              <a:t>Modérée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Conflits dans l’équipe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800" dirty="0"/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0372E42-74C5-4FB8-8957-355F1725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19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119614"/>
            <a:ext cx="7887629" cy="3745279"/>
          </a:xfrm>
        </p:spPr>
        <p:txBody>
          <a:bodyPr/>
          <a:lstStyle/>
          <a:p>
            <a:r>
              <a:rPr lang="fr-FR" sz="2000" dirty="0"/>
              <a:t>I : Contexte du projet</a:t>
            </a:r>
          </a:p>
          <a:p>
            <a:endParaRPr lang="fr-FR" sz="2000" dirty="0"/>
          </a:p>
          <a:p>
            <a:r>
              <a:rPr lang="fr-FR" sz="2000" dirty="0"/>
              <a:t>II : Objectifs &amp; Besoins</a:t>
            </a:r>
          </a:p>
          <a:p>
            <a:endParaRPr lang="fr-FR" sz="2000" dirty="0"/>
          </a:p>
          <a:p>
            <a:r>
              <a:rPr lang="fr-FR" sz="2000" dirty="0"/>
              <a:t>III : Etude technique</a:t>
            </a:r>
          </a:p>
          <a:p>
            <a:endParaRPr lang="fr-FR" sz="2000" dirty="0"/>
          </a:p>
          <a:p>
            <a:r>
              <a:rPr lang="fr-FR" sz="2000" dirty="0"/>
              <a:t>IV : Réalisation &amp; Suivi</a:t>
            </a:r>
          </a:p>
          <a:p>
            <a:endParaRPr lang="fr-FR" sz="2000" dirty="0"/>
          </a:p>
          <a:p>
            <a:r>
              <a:rPr lang="fr-FR" sz="2000" dirty="0"/>
              <a:t>V : Bilan du projet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791474" cy="516874"/>
          </a:xfrm>
        </p:spPr>
        <p:txBody>
          <a:bodyPr>
            <a:normAutofit/>
          </a:bodyPr>
          <a:lstStyle/>
          <a:p>
            <a:r>
              <a:rPr lang="fr-FR" sz="3200" dirty="0"/>
              <a:t>SOMMAIRE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41A7C84-08CA-4B24-921B-5721B345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2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557406" cy="272821"/>
          </a:xfrm>
        </p:spPr>
        <p:txBody>
          <a:bodyPr/>
          <a:lstStyle/>
          <a:p>
            <a:r>
              <a:rPr lang="fr-FR" dirty="0"/>
              <a:t>Problèmes rencontrés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7169" y="798536"/>
            <a:ext cx="8658225" cy="4341279"/>
          </a:xfrm>
        </p:spPr>
        <p:txBody>
          <a:bodyPr/>
          <a:lstStyle/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Perte ou dégradation de matériel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0000"/>
                </a:solidFill>
              </a:rPr>
              <a:t>Majeure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Perte de données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C000"/>
                </a:solidFill>
              </a:rPr>
              <a:t>Modérée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pPr marL="0" indent="0">
              <a:buNone/>
            </a:pPr>
            <a:endParaRPr lang="fr-FR" sz="100" dirty="0"/>
          </a:p>
          <a:p>
            <a:r>
              <a:rPr lang="fr-FR" sz="1800" dirty="0"/>
              <a:t>Problèmes de communication avec les commanditaires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100" dirty="0"/>
          </a:p>
          <a:p>
            <a:endParaRPr lang="fr-FR" sz="500" dirty="0"/>
          </a:p>
          <a:p>
            <a:r>
              <a:rPr lang="fr-FR" sz="1800" dirty="0"/>
              <a:t>Conflits avec les commanditaires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C000"/>
                </a:solidFill>
              </a:rPr>
              <a:t>Modérée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Conflits dans l’équipe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800" dirty="0"/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0372E42-74C5-4FB8-8957-355F1725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20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7" y="385360"/>
            <a:ext cx="4455843" cy="272821"/>
          </a:xfrm>
        </p:spPr>
        <p:txBody>
          <a:bodyPr/>
          <a:lstStyle/>
          <a:p>
            <a:r>
              <a:rPr lang="fr-FR" dirty="0"/>
              <a:t>Résolution des problèmes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7169" y="798536"/>
            <a:ext cx="8658225" cy="4242571"/>
          </a:xfrm>
        </p:spPr>
        <p:txBody>
          <a:bodyPr/>
          <a:lstStyle/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Perte ou dégradation de matériel 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FF0000"/>
                </a:solidFill>
              </a:rPr>
              <a:t>Majeure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500" dirty="0"/>
          </a:p>
          <a:p>
            <a:pPr marL="0" indent="0">
              <a:buNone/>
            </a:pPr>
            <a:endParaRPr lang="fr-FR" sz="100" dirty="0"/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>
                <a:solidFill>
                  <a:srgbClr val="FF0000"/>
                </a:solidFill>
              </a:rPr>
              <a:t>Problème</a:t>
            </a:r>
            <a:r>
              <a:rPr lang="fr-FR" sz="1800" dirty="0"/>
              <a:t> : GNSS qui ne démarre pas</a:t>
            </a:r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>
                <a:solidFill>
                  <a:srgbClr val="00B050"/>
                </a:solidFill>
              </a:rPr>
              <a:t>Solution</a:t>
            </a:r>
            <a:r>
              <a:rPr lang="fr-FR" sz="1800" dirty="0"/>
              <a:t> : Reformatage de la Raspberry Pi</a:t>
            </a:r>
            <a:endParaRPr lang="fr-FR" sz="500" dirty="0"/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Problèmes de communication avec les commanditaires</a:t>
            </a:r>
          </a:p>
          <a:p>
            <a:pPr marL="0" indent="0">
              <a:buNone/>
            </a:pPr>
            <a:r>
              <a:rPr lang="fr-FR" sz="1800" dirty="0"/>
              <a:t>    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100" dirty="0"/>
          </a:p>
          <a:p>
            <a:endParaRPr lang="fr-FR" sz="500" dirty="0"/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>
                <a:solidFill>
                  <a:srgbClr val="FF0000"/>
                </a:solidFill>
              </a:rPr>
              <a:t>Problème</a:t>
            </a:r>
            <a:r>
              <a:rPr lang="fr-FR" sz="1800" dirty="0"/>
              <a:t> : Commanditaires pas toujours disponibles</a:t>
            </a:r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>
                <a:solidFill>
                  <a:srgbClr val="00B050"/>
                </a:solidFill>
              </a:rPr>
              <a:t>Solution</a:t>
            </a:r>
            <a:r>
              <a:rPr lang="fr-FR" sz="1800" dirty="0"/>
              <a:t> : Entretiens planifiés à l’avance</a:t>
            </a:r>
          </a:p>
          <a:p>
            <a:pPr marL="0" indent="0">
              <a:buNone/>
            </a:pPr>
            <a:endParaRPr lang="fr-FR" sz="500" dirty="0"/>
          </a:p>
          <a:p>
            <a:r>
              <a:rPr lang="fr-FR" sz="1800" dirty="0"/>
              <a:t>Conflits dans l’équipe (Gravité : </a:t>
            </a:r>
            <a:r>
              <a:rPr lang="fr-FR" sz="1800" dirty="0">
                <a:solidFill>
                  <a:srgbClr val="00B050"/>
                </a:solidFill>
              </a:rPr>
              <a:t>Mineure</a:t>
            </a:r>
            <a:r>
              <a:rPr lang="fr-FR" sz="1800" dirty="0"/>
              <a:t> ; Probabilité : </a:t>
            </a:r>
            <a:r>
              <a:rPr lang="fr-FR" sz="1800" dirty="0">
                <a:solidFill>
                  <a:srgbClr val="00B050"/>
                </a:solidFill>
              </a:rPr>
              <a:t>Faible</a:t>
            </a:r>
            <a:r>
              <a:rPr lang="fr-FR" sz="1800" dirty="0"/>
              <a:t>)</a:t>
            </a:r>
          </a:p>
          <a:p>
            <a:endParaRPr lang="fr-FR" sz="500" dirty="0"/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>
                <a:solidFill>
                  <a:srgbClr val="00B050"/>
                </a:solidFill>
              </a:rPr>
              <a:t>Solution</a:t>
            </a:r>
            <a:r>
              <a:rPr lang="fr-FR" sz="1800" dirty="0"/>
              <a:t> : Le chef de projet a le dernier mot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0372E42-74C5-4FB8-8957-355F1725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21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5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843512" cy="272821"/>
          </a:xfrm>
        </p:spPr>
        <p:txBody>
          <a:bodyPr/>
          <a:lstStyle/>
          <a:p>
            <a:r>
              <a:rPr lang="fr-FR" dirty="0"/>
              <a:t>Diagramme de GANTT initial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319A988-84A7-4C01-B01A-C7681587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22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86D837B8-3087-44BD-B0E8-A3340F96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9" y="902234"/>
            <a:ext cx="8935742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4005787" cy="272821"/>
          </a:xfrm>
        </p:spPr>
        <p:txBody>
          <a:bodyPr/>
          <a:lstStyle/>
          <a:p>
            <a:r>
              <a:rPr lang="fr-FR" dirty="0"/>
              <a:t>Diagramme de GANTT final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319A988-84A7-4C01-B01A-C7681587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23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02E5759-27A8-4A00-A98A-3308C7A1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934626"/>
            <a:ext cx="8843962" cy="32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898631" cy="272821"/>
          </a:xfrm>
        </p:spPr>
        <p:txBody>
          <a:bodyPr/>
          <a:lstStyle/>
          <a:p>
            <a:r>
              <a:rPr lang="fr-FR" dirty="0"/>
              <a:t>Diagramme de PERT initial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A05E75B-2B06-47CE-9D5B-72DF8BF8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24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51561ABF-0D67-4915-9FCA-C16059AC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902234"/>
            <a:ext cx="8943975" cy="261977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A486DA31-05D3-4499-BA57-F51A3313A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17" y="3845022"/>
            <a:ext cx="2652171" cy="387716"/>
          </a:xfrm>
        </p:spPr>
        <p:txBody>
          <a:bodyPr/>
          <a:lstStyle/>
          <a:p>
            <a:r>
              <a:rPr lang="fr-FR" sz="2000" dirty="0"/>
              <a:t>Nassim : Jaune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xmlns="" id="{03B1EC07-CC39-4C36-AFBB-79660EF80653}"/>
              </a:ext>
            </a:extLst>
          </p:cNvPr>
          <p:cNvSpPr txBox="1">
            <a:spLocks/>
          </p:cNvSpPr>
          <p:nvPr/>
        </p:nvSpPr>
        <p:spPr>
          <a:xfrm>
            <a:off x="562517" y="4442716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Arthur : Vert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FDB2DD83-5AE4-42DB-A706-86C02E274CAD}"/>
              </a:ext>
            </a:extLst>
          </p:cNvPr>
          <p:cNvSpPr txBox="1">
            <a:spLocks/>
          </p:cNvSpPr>
          <p:nvPr/>
        </p:nvSpPr>
        <p:spPr>
          <a:xfrm>
            <a:off x="4713036" y="4442716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Sanam</a:t>
            </a:r>
            <a:r>
              <a:rPr lang="fr-FR" sz="2000" dirty="0"/>
              <a:t> </a:t>
            </a:r>
            <a:r>
              <a:rPr lang="fr-FR" sz="2000"/>
              <a:t>: Violet</a:t>
            </a:r>
            <a:endParaRPr lang="fr-FR" sz="20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xmlns="" id="{99913DB0-B2B7-4FDC-ACBD-FEB39125F60F}"/>
              </a:ext>
            </a:extLst>
          </p:cNvPr>
          <p:cNvSpPr txBox="1">
            <a:spLocks/>
          </p:cNvSpPr>
          <p:nvPr/>
        </p:nvSpPr>
        <p:spPr>
          <a:xfrm>
            <a:off x="4713036" y="3844325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Edgar : Orange</a:t>
            </a:r>
          </a:p>
        </p:txBody>
      </p:sp>
    </p:spTree>
    <p:extLst>
      <p:ext uri="{BB962C8B-B14F-4D97-AF65-F5344CB8AC3E}">
        <p14:creationId xmlns:p14="http://schemas.microsoft.com/office/powerpoint/2010/main" val="24214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448575" cy="272821"/>
          </a:xfrm>
        </p:spPr>
        <p:txBody>
          <a:bodyPr/>
          <a:lstStyle/>
          <a:p>
            <a:r>
              <a:rPr lang="fr-FR" dirty="0"/>
              <a:t>Diagramme de PERT final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7A05E75B-2B06-47CE-9D5B-72DF8BF8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25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A486DA31-05D3-4499-BA57-F51A3313A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17" y="3845022"/>
            <a:ext cx="2652171" cy="387716"/>
          </a:xfrm>
        </p:spPr>
        <p:txBody>
          <a:bodyPr/>
          <a:lstStyle/>
          <a:p>
            <a:r>
              <a:rPr lang="fr-FR" sz="2000" dirty="0"/>
              <a:t>Nassim : Jaune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xmlns="" id="{03B1EC07-CC39-4C36-AFBB-79660EF80653}"/>
              </a:ext>
            </a:extLst>
          </p:cNvPr>
          <p:cNvSpPr txBox="1">
            <a:spLocks/>
          </p:cNvSpPr>
          <p:nvPr/>
        </p:nvSpPr>
        <p:spPr>
          <a:xfrm>
            <a:off x="562517" y="4442716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Arthur : Vert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FDB2DD83-5AE4-42DB-A706-86C02E274CAD}"/>
              </a:ext>
            </a:extLst>
          </p:cNvPr>
          <p:cNvSpPr txBox="1">
            <a:spLocks/>
          </p:cNvSpPr>
          <p:nvPr/>
        </p:nvSpPr>
        <p:spPr>
          <a:xfrm>
            <a:off x="4713036" y="4442716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Sanam</a:t>
            </a:r>
            <a:r>
              <a:rPr lang="fr-FR" sz="2000" dirty="0"/>
              <a:t> </a:t>
            </a:r>
            <a:r>
              <a:rPr lang="fr-FR" sz="2000"/>
              <a:t>: Violet</a:t>
            </a:r>
            <a:endParaRPr lang="fr-FR" sz="20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xmlns="" id="{99913DB0-B2B7-4FDC-ACBD-FEB39125F60F}"/>
              </a:ext>
            </a:extLst>
          </p:cNvPr>
          <p:cNvSpPr txBox="1">
            <a:spLocks/>
          </p:cNvSpPr>
          <p:nvPr/>
        </p:nvSpPr>
        <p:spPr>
          <a:xfrm>
            <a:off x="4713036" y="3844325"/>
            <a:ext cx="2652171" cy="387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Edgar : Orange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55C67489-9F15-4A9F-AEF1-07FA68CA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910762"/>
            <a:ext cx="7029450" cy="28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4520136" cy="272821"/>
          </a:xfrm>
        </p:spPr>
        <p:txBody>
          <a:bodyPr/>
          <a:lstStyle/>
          <a:p>
            <a:r>
              <a:rPr lang="fr-FR" dirty="0"/>
              <a:t>Différences diagrammes initiaux/finaux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1105282"/>
            <a:ext cx="7887629" cy="3935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Il n’y a pas de manuel d’utilisation de la version 2.4.3 de </a:t>
            </a:r>
            <a:r>
              <a:rPr lang="fr-FR" sz="2000" dirty="0" err="1"/>
              <a:t>RTKLib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	</a:t>
            </a:r>
          </a:p>
          <a:p>
            <a:r>
              <a:rPr lang="fr-FR" sz="2000" dirty="0"/>
              <a:t>Le </a:t>
            </a:r>
            <a:r>
              <a:rPr lang="fr-FR" sz="2000" dirty="0" err="1"/>
              <a:t>refactoring</a:t>
            </a:r>
            <a:r>
              <a:rPr lang="fr-FR" sz="2000" dirty="0"/>
              <a:t> du code a été compliqué en raison de la difficulté de reprise du code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Nous avons eu d’autres projets en parallèle, ainsi que les préparatifs pour le stage à réaliser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26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991499" cy="272821"/>
          </a:xfrm>
        </p:spPr>
        <p:txBody>
          <a:bodyPr/>
          <a:lstStyle/>
          <a:p>
            <a:r>
              <a:rPr lang="fr-FR" dirty="0"/>
              <a:t>Bénéfices de la gestion de projet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1105282"/>
            <a:ext cx="7887629" cy="3935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Meilleure organisation</a:t>
            </a:r>
          </a:p>
          <a:p>
            <a:pPr marL="0" indent="0">
              <a:buNone/>
            </a:pPr>
            <a:r>
              <a:rPr lang="fr-FR" sz="2000" dirty="0"/>
              <a:t>	-&gt; Optimisation de la répartition des tâches</a:t>
            </a:r>
          </a:p>
          <a:p>
            <a:pPr marL="0" indent="0">
              <a:buNone/>
            </a:pPr>
            <a:r>
              <a:rPr lang="fr-FR" sz="2000" dirty="0"/>
              <a:t>	-&gt; Planification de la durée de chaque tâche</a:t>
            </a:r>
          </a:p>
          <a:p>
            <a:pPr marL="0" indent="0">
              <a:buNone/>
            </a:pPr>
            <a:r>
              <a:rPr lang="fr-FR" sz="2000" dirty="0"/>
              <a:t>	</a:t>
            </a:r>
          </a:p>
          <a:p>
            <a:r>
              <a:rPr lang="fr-FR" sz="2000" dirty="0"/>
              <a:t>Meilleure appréciation du projet</a:t>
            </a:r>
          </a:p>
          <a:p>
            <a:pPr marL="0" indent="0">
              <a:buNone/>
            </a:pPr>
            <a:r>
              <a:rPr lang="fr-FR" sz="2000" dirty="0"/>
              <a:t>	-&gt; Vision détaillée du projet au moyen de diagrammes</a:t>
            </a:r>
          </a:p>
          <a:p>
            <a:pPr marL="0" indent="0">
              <a:buNone/>
            </a:pPr>
            <a:r>
              <a:rPr lang="fr-FR" sz="2000" dirty="0"/>
              <a:t>	-&gt; Connaissance des risques pour mieux les anticiper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27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2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4605862" cy="272821"/>
          </a:xfrm>
        </p:spPr>
        <p:txBody>
          <a:bodyPr/>
          <a:lstStyle/>
          <a:p>
            <a:r>
              <a:rPr lang="fr-FR" dirty="0"/>
              <a:t>Interactions avec les commanditaires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1105282"/>
            <a:ext cx="7887629" cy="3935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Entretiens téléphoniques et mails</a:t>
            </a:r>
          </a:p>
          <a:p>
            <a:endParaRPr lang="fr-FR" sz="2800" dirty="0"/>
          </a:p>
          <a:p>
            <a:r>
              <a:rPr lang="fr-FR" sz="2000" dirty="0"/>
              <a:t>Discussions régulières avec le professeur référent</a:t>
            </a:r>
          </a:p>
          <a:p>
            <a:pPr marL="0" indent="0">
              <a:buNone/>
            </a:pPr>
            <a:endParaRPr lang="fr-FR" sz="2800" dirty="0"/>
          </a:p>
          <a:p>
            <a:r>
              <a:rPr lang="fr-FR" sz="2000" dirty="0"/>
              <a:t>Planification des entretiens téléphoniques à l’avance</a:t>
            </a:r>
          </a:p>
          <a:p>
            <a:endParaRPr lang="fr-FR" sz="2800" dirty="0"/>
          </a:p>
          <a:p>
            <a:r>
              <a:rPr lang="fr-FR" sz="2000" dirty="0"/>
              <a:t>Compte-rendu réalisé après chaque entretien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28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5077350" cy="272821"/>
          </a:xfrm>
        </p:spPr>
        <p:txBody>
          <a:bodyPr/>
          <a:lstStyle/>
          <a:p>
            <a:r>
              <a:rPr lang="fr-FR" dirty="0"/>
              <a:t>Interactions avec les commanditaires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REALISATION &amp; SUIVI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931002"/>
            <a:ext cx="7887629" cy="41101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Besoin (Phase d’analyse) :</a:t>
            </a:r>
          </a:p>
          <a:p>
            <a:pPr marL="0" indent="0">
              <a:buNone/>
            </a:pPr>
            <a:r>
              <a:rPr lang="fr-FR" sz="1800" dirty="0"/>
              <a:t>	-&gt; Rencontre avec M. Perrin et récupération du matériel</a:t>
            </a:r>
          </a:p>
          <a:p>
            <a:pPr marL="0" indent="0">
              <a:buNone/>
            </a:pPr>
            <a:r>
              <a:rPr lang="fr-FR" sz="1800" dirty="0"/>
              <a:t>	-&gt; Entretiens téléphoniques réguliers (2 ou 3 par semaine) avec 	     M. Nguyen pour poser des questions</a:t>
            </a:r>
          </a:p>
          <a:p>
            <a:pPr marL="0" indent="0">
              <a:buNone/>
            </a:pPr>
            <a:r>
              <a:rPr lang="fr-FR" sz="1800" dirty="0"/>
              <a:t>	-&gt; Oral blanc d’analyse avec M. </a:t>
            </a:r>
            <a:r>
              <a:rPr lang="fr-FR" sz="1800" dirty="0" err="1"/>
              <a:t>Beilin</a:t>
            </a:r>
            <a:endParaRPr lang="fr-FR" sz="1800" dirty="0"/>
          </a:p>
          <a:p>
            <a:pPr marL="0" indent="0">
              <a:buNone/>
            </a:pPr>
            <a:endParaRPr lang="fr-FR" sz="1000" dirty="0"/>
          </a:p>
          <a:p>
            <a:r>
              <a:rPr lang="fr-FR" sz="1800" dirty="0"/>
              <a:t>Suivi</a:t>
            </a:r>
          </a:p>
          <a:p>
            <a:pPr marL="0" indent="0">
              <a:buNone/>
            </a:pPr>
            <a:r>
              <a:rPr lang="fr-FR" sz="1800" dirty="0"/>
              <a:t>	-&gt; Un entretien téléphonique par semaine, pour informer de 	  	     l’avancement du projet</a:t>
            </a:r>
          </a:p>
          <a:p>
            <a:pPr marL="0" indent="0">
              <a:buNone/>
            </a:pPr>
            <a:endParaRPr lang="fr-FR" sz="1000" dirty="0"/>
          </a:p>
          <a:p>
            <a:r>
              <a:rPr lang="fr-FR" sz="1800" dirty="0"/>
              <a:t>Recette</a:t>
            </a:r>
          </a:p>
          <a:p>
            <a:pPr marL="0" indent="0">
              <a:buNone/>
            </a:pPr>
            <a:r>
              <a:rPr lang="fr-FR" sz="1800" dirty="0"/>
              <a:t>	-&gt; Entretiens téléphoniques réguliers</a:t>
            </a:r>
          </a:p>
          <a:p>
            <a:pPr marL="0" indent="0">
              <a:buNone/>
            </a:pPr>
            <a:r>
              <a:rPr lang="fr-FR" sz="1800" dirty="0"/>
              <a:t>	-&gt; Présentation aux commanditaires dans le hall</a:t>
            </a:r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29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3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5ADAA66-7AB3-485C-8982-85CBC7678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959" y="3729037"/>
            <a:ext cx="7508082" cy="615399"/>
          </a:xfrm>
        </p:spPr>
        <p:txBody>
          <a:bodyPr/>
          <a:lstStyle/>
          <a:p>
            <a:r>
              <a:rPr lang="fr-FR" sz="5400" dirty="0"/>
              <a:t>I – Contexte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EBED6F0-8F6E-4606-BC2C-3042CB95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3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5ADAA66-7AB3-485C-8982-85CBC7678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958" y="3729037"/>
            <a:ext cx="7868841" cy="615399"/>
          </a:xfrm>
        </p:spPr>
        <p:txBody>
          <a:bodyPr/>
          <a:lstStyle/>
          <a:p>
            <a:r>
              <a:rPr lang="fr-FR" sz="5400" dirty="0"/>
              <a:t>V – Bilan du projet</a:t>
            </a:r>
          </a:p>
          <a:p>
            <a:endParaRPr lang="fr-FR" sz="5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EBED6F0-8F6E-4606-BC2C-3042CB95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30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134250" cy="272821"/>
          </a:xfrm>
        </p:spPr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CD1EBC5-3E6E-49C5-BCDA-0D9A7C91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31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FC3E93F-B998-4F9F-9C39-68BDF0BC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1002"/>
            <a:ext cx="7213330" cy="40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248550" cy="272821"/>
          </a:xfrm>
        </p:spPr>
        <p:txBody>
          <a:bodyPr/>
          <a:lstStyle/>
          <a:p>
            <a:r>
              <a:rPr lang="fr-FR" dirty="0"/>
              <a:t>Interface graphique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CD1EBC5-3E6E-49C5-BCDA-0D9A7C91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32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BE34B0D-2557-4570-AD06-6EBF9CFC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1002"/>
            <a:ext cx="7172163" cy="40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2998517" cy="272821"/>
          </a:xfrm>
        </p:spPr>
        <p:txBody>
          <a:bodyPr/>
          <a:lstStyle/>
          <a:p>
            <a:r>
              <a:rPr lang="fr-FR" dirty="0"/>
              <a:t>Livrables fournis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066037"/>
            <a:ext cx="8202864" cy="3838148"/>
          </a:xfrm>
        </p:spPr>
        <p:txBody>
          <a:bodyPr/>
          <a:lstStyle/>
          <a:p>
            <a:r>
              <a:rPr lang="fr-FR" sz="2000" dirty="0"/>
              <a:t>Un fork GitHub de </a:t>
            </a:r>
            <a:r>
              <a:rPr lang="fr-FR" sz="2000" dirty="0" err="1"/>
              <a:t>TouchRTKStation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Le code Python d’</a:t>
            </a:r>
            <a:r>
              <a:rPr lang="fr-FR" sz="2000" dirty="0" err="1"/>
              <a:t>EasyGNSS</a:t>
            </a:r>
            <a:r>
              <a:rPr lang="fr-FR" sz="2000" dirty="0"/>
              <a:t>, avec les fonctionnalités exigées</a:t>
            </a:r>
          </a:p>
          <a:p>
            <a:endParaRPr lang="fr-FR" sz="2000" dirty="0"/>
          </a:p>
          <a:p>
            <a:r>
              <a:rPr lang="fr-FR" sz="2000" dirty="0"/>
              <a:t>Une documentation utilisateur complète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Divers autres documents relatifs au projet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EDDF8FA-B3E6-4E85-A75C-ED971283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33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8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369993" cy="272821"/>
          </a:xfrm>
        </p:spPr>
        <p:txBody>
          <a:bodyPr/>
          <a:lstStyle/>
          <a:p>
            <a:r>
              <a:rPr lang="fr-FR" dirty="0"/>
              <a:t>Futur du projet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1105282"/>
            <a:ext cx="7887629" cy="3935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Le GNSS low-cost sera testé par les ING1 pendant le stage à Forcalquier 2019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Améliorations possibles :</a:t>
            </a:r>
          </a:p>
          <a:p>
            <a:pPr marL="0" indent="0">
              <a:buNone/>
            </a:pPr>
            <a:r>
              <a:rPr lang="fr-FR" sz="1800" dirty="0"/>
              <a:t>     -&gt; Rendre l’affichage de l’interface plus ergonomique</a:t>
            </a:r>
          </a:p>
          <a:p>
            <a:pPr marL="0" indent="0">
              <a:buNone/>
            </a:pPr>
            <a:r>
              <a:rPr lang="fr-FR" sz="1800" dirty="0"/>
              <a:t>     -&gt; Ajouter une documentation intégrée, pour permettre à       	 	   l’utilisateur de choisir le mode de calcul adapté à ses besoins</a:t>
            </a:r>
          </a:p>
          <a:p>
            <a:pPr marL="0" indent="0">
              <a:buNone/>
            </a:pPr>
            <a:r>
              <a:rPr lang="fr-FR" sz="1800" dirty="0"/>
              <a:t>     -&gt; Faire du post-</a:t>
            </a:r>
            <a:r>
              <a:rPr lang="fr-FR" sz="1800" dirty="0" err="1"/>
              <a:t>processing</a:t>
            </a:r>
            <a:r>
              <a:rPr lang="fr-FR" sz="1800" dirty="0"/>
              <a:t> avec d’autres constellations que 	   	   celles actuellement implémentées</a:t>
            </a:r>
          </a:p>
          <a:p>
            <a:pPr marL="0" indent="0">
              <a:buNone/>
            </a:pPr>
            <a:endParaRPr lang="fr-FR" sz="800" dirty="0"/>
          </a:p>
          <a:p>
            <a:r>
              <a:rPr lang="fr-FR" sz="1800" dirty="0"/>
              <a:t>Au terme du projet, le GNSS sera utilisable sur des drones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34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6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xmlns="" id="{BBCFEF09-EB26-4C9A-9EA0-24809B954BDD}"/>
              </a:ext>
            </a:extLst>
          </p:cNvPr>
          <p:cNvSpPr txBox="1">
            <a:spLocks/>
          </p:cNvSpPr>
          <p:nvPr/>
        </p:nvSpPr>
        <p:spPr>
          <a:xfrm>
            <a:off x="1793082" y="740972"/>
            <a:ext cx="7179468" cy="494897"/>
          </a:xfrm>
          <a:prstGeom prst="rect">
            <a:avLst/>
          </a:prstGeom>
        </p:spPr>
        <p:txBody>
          <a:bodyPr vert="horz" lIns="0" tIns="0" bIns="0"/>
          <a:lstStyle>
            <a:lvl1pPr marL="0" indent="0" algn="l" defTabSz="457200" rtl="0" eaLnBrk="1" latinLnBrk="0" hangingPunct="1">
              <a:lnSpc>
                <a:spcPts val="3840"/>
              </a:lnSpc>
              <a:spcBef>
                <a:spcPct val="20000"/>
              </a:spcBef>
              <a:buFontTx/>
              <a:buNone/>
              <a:defRPr sz="3400" kern="12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rgbClr val="0070C0"/>
                </a:solidFill>
              </a:rPr>
              <a:t>Merci de votre attention !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xmlns="" id="{EC583F64-48D4-4B84-9316-66ECE1FEE03E}"/>
              </a:ext>
            </a:extLst>
          </p:cNvPr>
          <p:cNvSpPr txBox="1">
            <a:spLocks/>
          </p:cNvSpPr>
          <p:nvPr/>
        </p:nvSpPr>
        <p:spPr>
          <a:xfrm>
            <a:off x="2745583" y="2067731"/>
            <a:ext cx="6076948" cy="687778"/>
          </a:xfrm>
          <a:prstGeom prst="rect">
            <a:avLst/>
          </a:prstGeom>
        </p:spPr>
        <p:txBody>
          <a:bodyPr vert="horz" lIns="0" tIns="0" bIns="0"/>
          <a:lstStyle>
            <a:lvl1pPr marL="0" indent="0" algn="l" defTabSz="457200" rtl="0" eaLnBrk="1" latinLnBrk="0" hangingPunct="1">
              <a:lnSpc>
                <a:spcPts val="3840"/>
              </a:lnSpc>
              <a:spcBef>
                <a:spcPct val="20000"/>
              </a:spcBef>
              <a:buFontTx/>
              <a:buNone/>
              <a:defRPr sz="3400" kern="12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>
                <a:solidFill>
                  <a:srgbClr val="92D050"/>
                </a:solidFill>
              </a:rPr>
              <a:t>Avez-vous des questions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767C7A9-36CD-4C45-9627-657F703A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/>
              <a:pPr/>
              <a:t>35</a:t>
            </a:fld>
            <a:endParaRPr lang="fr-FR" sz="100" dirty="0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2148411" cy="272821"/>
          </a:xfrm>
        </p:spPr>
        <p:txBody>
          <a:bodyPr/>
          <a:lstStyle/>
          <a:p>
            <a:r>
              <a:rPr lang="fr-FR" dirty="0"/>
              <a:t>Contexte général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5" y="1105281"/>
            <a:ext cx="7887629" cy="39358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L’apparition de la technologie Raspberry rend possible la création d’un GNSS précis et à moindre coût en comparaison aux appareils actuellement sur le marché.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2000" dirty="0"/>
              <a:t>Une vaste communauté voit un grand intérêt dans ce GNSS low-cost, et s’implique donc dans sa création. L’utilisation de données Open Source est privilégiée.</a:t>
            </a:r>
          </a:p>
          <a:p>
            <a:endParaRPr lang="fr-FR" sz="1800" dirty="0"/>
          </a:p>
          <a:p>
            <a:r>
              <a:rPr lang="fr-FR" sz="2000" dirty="0"/>
              <a:t>Nos commanditaires sont impliqués dans le projet depuis plus de 3 ans, et font régulièrement participer des élèves de l’ENSG aux différentes étapes du projet.</a:t>
            </a:r>
          </a:p>
          <a:p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4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2691336" cy="266881"/>
          </a:xfrm>
        </p:spPr>
        <p:txBody>
          <a:bodyPr/>
          <a:lstStyle/>
          <a:p>
            <a:r>
              <a:rPr lang="fr-FR" dirty="0"/>
              <a:t>Commanditaires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5" y="3314793"/>
            <a:ext cx="7957017" cy="811158"/>
          </a:xfrm>
        </p:spPr>
        <p:txBody>
          <a:bodyPr/>
          <a:lstStyle/>
          <a:p>
            <a:r>
              <a:rPr lang="fr-FR" sz="2000" dirty="0"/>
              <a:t>Jacques </a:t>
            </a:r>
            <a:r>
              <a:rPr lang="fr-FR" sz="2000" dirty="0" err="1"/>
              <a:t>Beilin</a:t>
            </a:r>
            <a:r>
              <a:rPr lang="fr-FR" sz="2000" dirty="0"/>
              <a:t> : </a:t>
            </a:r>
          </a:p>
          <a:p>
            <a:pPr marL="0" indent="0">
              <a:buNone/>
            </a:pPr>
            <a:r>
              <a:rPr lang="fr-FR" sz="2000" dirty="0"/>
              <a:t>     Enseignant-chercheur en géodésie au DPTS.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3AB307DA-EA41-4C8A-9644-AD551F503769}"/>
              </a:ext>
            </a:extLst>
          </p:cNvPr>
          <p:cNvSpPr txBox="1">
            <a:spLocks/>
          </p:cNvSpPr>
          <p:nvPr/>
        </p:nvSpPr>
        <p:spPr>
          <a:xfrm>
            <a:off x="562515" y="2087686"/>
            <a:ext cx="7957017" cy="10079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Francklin</a:t>
            </a:r>
            <a:r>
              <a:rPr lang="fr-FR" sz="2000" dirty="0"/>
              <a:t> N’Guyen Van : </a:t>
            </a:r>
          </a:p>
          <a:p>
            <a:pPr marL="0" indent="0">
              <a:buNone/>
            </a:pPr>
            <a:r>
              <a:rPr lang="fr-FR" sz="2000" dirty="0"/>
              <a:t>     Intermittent à France Télévisions, passionné de drones 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2DAB69DD-F362-4F63-8F79-C5810CAD1FDB}"/>
              </a:ext>
            </a:extLst>
          </p:cNvPr>
          <p:cNvSpPr txBox="1">
            <a:spLocks/>
          </p:cNvSpPr>
          <p:nvPr/>
        </p:nvSpPr>
        <p:spPr>
          <a:xfrm>
            <a:off x="562516" y="1083550"/>
            <a:ext cx="6274053" cy="7600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Jean-Yves Perrin :</a:t>
            </a:r>
          </a:p>
          <a:p>
            <a:pPr marL="0" indent="0">
              <a:buNone/>
            </a:pPr>
            <a:r>
              <a:rPr lang="fr-FR" sz="2000" dirty="0"/>
              <a:t>     Gendarmerie Nationale, passionné de drones.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xmlns="" id="{49F37131-5BD8-4839-9908-E70663AAFFAC}"/>
              </a:ext>
            </a:extLst>
          </p:cNvPr>
          <p:cNvSpPr txBox="1">
            <a:spLocks/>
          </p:cNvSpPr>
          <p:nvPr/>
        </p:nvSpPr>
        <p:spPr>
          <a:xfrm>
            <a:off x="908202" y="2733652"/>
            <a:ext cx="7957017" cy="10079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/>
              <a:t>de programmation informatique.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xmlns="" id="{349B1834-3017-4082-B0C1-5CD09B4C56FE}"/>
              </a:ext>
            </a:extLst>
          </p:cNvPr>
          <p:cNvSpPr txBox="1">
            <a:spLocks/>
          </p:cNvSpPr>
          <p:nvPr/>
        </p:nvSpPr>
        <p:spPr>
          <a:xfrm>
            <a:off x="916232" y="4008514"/>
            <a:ext cx="7957017" cy="10079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/>
              <a:t>Notre professeur référent à l’ENSG.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3F1443D0-256C-480C-A1D3-4709CDEA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5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3384280" cy="272821"/>
          </a:xfrm>
        </p:spPr>
        <p:txBody>
          <a:bodyPr/>
          <a:lstStyle/>
          <a:p>
            <a:r>
              <a:rPr lang="fr-FR" dirty="0"/>
              <a:t>Acteurs &amp; Besoins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119614"/>
            <a:ext cx="7887629" cy="3730991"/>
          </a:xfrm>
        </p:spPr>
        <p:txBody>
          <a:bodyPr/>
          <a:lstStyle/>
          <a:p>
            <a:r>
              <a:rPr lang="fr-FR" sz="2000" dirty="0"/>
              <a:t>Acteurs :</a:t>
            </a:r>
          </a:p>
          <a:p>
            <a:pPr lvl="1"/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Commanditaires</a:t>
            </a:r>
          </a:p>
          <a:p>
            <a:pPr lvl="1"/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ENSG (Elèves, anciens élèves et enseignants)</a:t>
            </a:r>
          </a:p>
          <a:p>
            <a:pPr lvl="1"/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Collaborateurs extérieurs</a:t>
            </a:r>
          </a:p>
          <a:p>
            <a:pPr lvl="1"/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Communauté intéressée par le projet</a:t>
            </a:r>
          </a:p>
          <a:p>
            <a:pPr marL="457200" lvl="1" indent="0">
              <a:buNone/>
            </a:pPr>
            <a:endParaRPr lang="fr-FR" sz="1600" dirty="0"/>
          </a:p>
          <a:p>
            <a:r>
              <a:rPr lang="fr-FR" sz="2000" dirty="0"/>
              <a:t>Besoins :</a:t>
            </a:r>
          </a:p>
          <a:p>
            <a:pPr lvl="1">
              <a:buFontTx/>
              <a:buChar char="-"/>
            </a:pP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Utilisation étendue à un public large, si possible à l’international</a:t>
            </a:r>
          </a:p>
          <a:p>
            <a:pPr lvl="1">
              <a:buFontTx/>
              <a:buChar char="-"/>
            </a:pP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Conception avec un budget limité et du contenu Open Source</a:t>
            </a:r>
          </a:p>
          <a:p>
            <a:pPr lvl="1">
              <a:buFontTx/>
              <a:buChar char="-"/>
            </a:pP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Précision se rapprochant le plus possible d’un GNSS du marché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5C0C36AC-40B1-4063-AD62-DE4DD16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6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0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85360"/>
            <a:ext cx="2291286" cy="244053"/>
          </a:xfrm>
        </p:spPr>
        <p:txBody>
          <a:bodyPr/>
          <a:lstStyle/>
          <a:p>
            <a:r>
              <a:rPr lang="fr-FR" dirty="0" err="1"/>
              <a:t>RTKLib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119614"/>
            <a:ext cx="8124283" cy="3730991"/>
          </a:xfrm>
        </p:spPr>
        <p:txBody>
          <a:bodyPr/>
          <a:lstStyle/>
          <a:p>
            <a:r>
              <a:rPr lang="fr-FR" sz="1800" dirty="0"/>
              <a:t>Librairie open-source proposant un ensemble de programmes pour le positionnement standard et précis par GPS. Elle est développée et mise à disposition gratuitement par l'université de Tokyo</a:t>
            </a:r>
          </a:p>
          <a:p>
            <a:endParaRPr lang="fr-FR" sz="1000" dirty="0"/>
          </a:p>
          <a:p>
            <a:r>
              <a:rPr lang="fr-FR" sz="1800" dirty="0"/>
              <a:t>Avantages :</a:t>
            </a:r>
          </a:p>
          <a:p>
            <a:pPr marL="0" indent="0">
              <a:buNone/>
            </a:pPr>
            <a:r>
              <a:rPr lang="fr-FR" sz="1800" dirty="0"/>
              <a:t>     -&gt; Facilité d'utilisation</a:t>
            </a:r>
          </a:p>
          <a:p>
            <a:pPr marL="0" indent="0">
              <a:buNone/>
            </a:pPr>
            <a:r>
              <a:rPr lang="fr-FR" sz="1800" dirty="0"/>
              <a:t>     -&gt; Paramétrisation assez complète</a:t>
            </a:r>
          </a:p>
          <a:p>
            <a:pPr marL="0" indent="0">
              <a:buNone/>
            </a:pPr>
            <a:r>
              <a:rPr lang="fr-FR" sz="1800" dirty="0"/>
              <a:t>     -&gt; Nombreux champs d'application</a:t>
            </a:r>
          </a:p>
          <a:p>
            <a:endParaRPr lang="fr-FR" sz="1000" dirty="0"/>
          </a:p>
          <a:p>
            <a:r>
              <a:rPr lang="fr-FR" sz="1800" dirty="0"/>
              <a:t>Nous utilisons ici la version 2.4.3 du logiciel, qui ne possède pas encore de manuel d’utilisation. Nous utilisons donc celui de la version la version 2.4.2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5C0C36AC-40B1-4063-AD62-DE4DD16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7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8" y="385360"/>
            <a:ext cx="3134250" cy="272821"/>
          </a:xfrm>
        </p:spPr>
        <p:txBody>
          <a:bodyPr/>
          <a:lstStyle/>
          <a:p>
            <a:r>
              <a:rPr lang="fr-FR" dirty="0"/>
              <a:t>Hardwares/Softwares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039" y="112539"/>
            <a:ext cx="3557405" cy="272821"/>
          </a:xfrm>
        </p:spPr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1088CF81-9CFA-4105-ABC6-0DBF72B47B00}"/>
              </a:ext>
            </a:extLst>
          </p:cNvPr>
          <p:cNvSpPr txBox="1">
            <a:spLocks/>
          </p:cNvSpPr>
          <p:nvPr/>
        </p:nvSpPr>
        <p:spPr>
          <a:xfrm>
            <a:off x="561856" y="1040996"/>
            <a:ext cx="7803476" cy="18216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On dispose de deux softwares permettant de faire du GNSS en modes Base et Rover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RTKBase</a:t>
            </a: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: Réalisé en C par d’anciens élèves de l’ENSG. </a:t>
            </a:r>
            <a:r>
              <a:rPr lang="fr-FR" sz="16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RTKLib</a:t>
            </a: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est compilé directement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TouchRTKStation</a:t>
            </a: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: Réalisé en Python par M. Taro Suzuki, un universitaire japonais. </a:t>
            </a:r>
            <a:r>
              <a:rPr lang="fr-FR" sz="16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RTKLib</a:t>
            </a:r>
            <a:r>
              <a:rPr lang="fr-F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est compilé en dehors du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777EFB0-288B-4265-A242-2FB6F996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2800" smtClean="0">
                <a:latin typeface="Segoe UI Black" panose="020B0A02040204020203" pitchFamily="34" charset="0"/>
              </a:rPr>
              <a:pPr/>
              <a:t>8</a:t>
            </a:fld>
            <a:endParaRPr lang="fr-FR" sz="2800" dirty="0">
              <a:latin typeface="Segoe UI Black" panose="020B0A02040204020203" pitchFamily="34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1B18A150-DF40-470E-8A49-3443B8DD4A93}"/>
              </a:ext>
            </a:extLst>
          </p:cNvPr>
          <p:cNvSpPr txBox="1">
            <a:spLocks/>
          </p:cNvSpPr>
          <p:nvPr/>
        </p:nvSpPr>
        <p:spPr>
          <a:xfrm>
            <a:off x="561856" y="2862653"/>
            <a:ext cx="2202776" cy="8375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00" dirty="0"/>
          </a:p>
          <a:p>
            <a:r>
              <a:rPr lang="fr-FR" sz="1800" dirty="0"/>
              <a:t>On dispose également de 4 hardwares compatibles avec les 2 softwares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F44F372-E7C2-4149-BB62-72E5FF10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47" y="2980602"/>
            <a:ext cx="1671506" cy="19056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F70D96F5-1CFE-4A08-9E6E-1E629975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132" y="2976598"/>
            <a:ext cx="1864649" cy="19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5ADAA66-7AB3-485C-8982-85CBC7678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958" y="3729037"/>
            <a:ext cx="7868841" cy="615399"/>
          </a:xfrm>
        </p:spPr>
        <p:txBody>
          <a:bodyPr/>
          <a:lstStyle/>
          <a:p>
            <a:r>
              <a:rPr lang="fr-FR" sz="5400" dirty="0"/>
              <a:t>II – Objectifs &amp; Besoins</a:t>
            </a:r>
          </a:p>
          <a:p>
            <a:endParaRPr lang="fr-FR" sz="5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EBED6F0-8F6E-4606-BC2C-3042CB95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z="100" smtClean="0">
                <a:latin typeface="Segoe UI Black" panose="020B0A02040204020203" pitchFamily="34" charset="0"/>
              </a:rPr>
              <a:pPr/>
              <a:t>9</a:t>
            </a:fld>
            <a:endParaRPr lang="fr-FR" sz="1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5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1050</Words>
  <Application>Microsoft Office PowerPoint</Application>
  <PresentationFormat>Affichage à l'écran (16:9)</PresentationFormat>
  <Paragraphs>292</Paragraphs>
  <Slides>35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Thème Office</vt:lpstr>
      <vt:lpstr>Présentation PowerPoint</vt:lpstr>
      <vt:lpstr>Présentation PowerPoint</vt:lpstr>
      <vt:lpstr>Présentation PowerPoint</vt:lpstr>
      <vt:lpstr>Contexte général</vt:lpstr>
      <vt:lpstr>Commanditaires</vt:lpstr>
      <vt:lpstr>Acteurs &amp; Besoins</vt:lpstr>
      <vt:lpstr>RTKLib</vt:lpstr>
      <vt:lpstr>Hardwares/Softwares</vt:lpstr>
      <vt:lpstr>Présentation PowerPoint</vt:lpstr>
      <vt:lpstr>Objectifs</vt:lpstr>
      <vt:lpstr>Fonctionnalités</vt:lpstr>
      <vt:lpstr>Diagrammes de cas d’utilisation</vt:lpstr>
      <vt:lpstr>Contraintes</vt:lpstr>
      <vt:lpstr>Enjeux</vt:lpstr>
      <vt:lpstr>Présentation PowerPoint</vt:lpstr>
      <vt:lpstr>Diagramme de déploiement</vt:lpstr>
      <vt:lpstr>Diagramme de classes</vt:lpstr>
      <vt:lpstr>Présentation PowerPoint</vt:lpstr>
      <vt:lpstr>Risques identifiés</vt:lpstr>
      <vt:lpstr>Problèmes rencontrés</vt:lpstr>
      <vt:lpstr>Résolution des problèmes</vt:lpstr>
      <vt:lpstr>Diagramme de GANTT initial</vt:lpstr>
      <vt:lpstr>Diagramme de GANTT final</vt:lpstr>
      <vt:lpstr>Diagramme de PERT initial</vt:lpstr>
      <vt:lpstr>Diagramme de PERT final</vt:lpstr>
      <vt:lpstr>Différences diagrammes initiaux/finaux</vt:lpstr>
      <vt:lpstr>Bénéfices de la gestion de projet</vt:lpstr>
      <vt:lpstr>Interactions avec les commanditaires</vt:lpstr>
      <vt:lpstr>Interactions avec les commanditaires </vt:lpstr>
      <vt:lpstr>Présentation PowerPoint</vt:lpstr>
      <vt:lpstr>Interface graphique</vt:lpstr>
      <vt:lpstr>Interface graphique</vt:lpstr>
      <vt:lpstr>Livrables fournis</vt:lpstr>
      <vt:lpstr>Futur du projet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2019-03-06T09:25:22Z</dcterms:created>
  <dcterms:modified xsi:type="dcterms:W3CDTF">2019-05-15T16:52:04Z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